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73" r:id="rId2"/>
    <p:sldId id="274" r:id="rId3"/>
    <p:sldId id="275" r:id="rId4"/>
    <p:sldId id="276" r:id="rId5"/>
    <p:sldId id="277" r:id="rId6"/>
    <p:sldId id="286" r:id="rId7"/>
    <p:sldId id="287" r:id="rId8"/>
    <p:sldId id="288" r:id="rId9"/>
    <p:sldId id="289" r:id="rId10"/>
    <p:sldId id="258" r:id="rId11"/>
    <p:sldId id="265" r:id="rId12"/>
    <p:sldId id="256" r:id="rId13"/>
    <p:sldId id="259" r:id="rId14"/>
    <p:sldId id="260" r:id="rId15"/>
    <p:sldId id="267" r:id="rId16"/>
    <p:sldId id="278" r:id="rId17"/>
    <p:sldId id="268" r:id="rId18"/>
    <p:sldId id="301" r:id="rId19"/>
    <p:sldId id="299" r:id="rId20"/>
    <p:sldId id="279" r:id="rId21"/>
    <p:sldId id="280" r:id="rId22"/>
    <p:sldId id="302" r:id="rId23"/>
    <p:sldId id="281" r:id="rId24"/>
    <p:sldId id="282" r:id="rId25"/>
    <p:sldId id="303" r:id="rId26"/>
    <p:sldId id="283" r:id="rId27"/>
    <p:sldId id="290" r:id="rId28"/>
    <p:sldId id="291" r:id="rId29"/>
    <p:sldId id="298" r:id="rId30"/>
    <p:sldId id="297" r:id="rId31"/>
    <p:sldId id="304" r:id="rId32"/>
    <p:sldId id="294" r:id="rId33"/>
    <p:sldId id="293" r:id="rId34"/>
    <p:sldId id="295" r:id="rId35"/>
    <p:sldId id="305" r:id="rId36"/>
    <p:sldId id="300" r:id="rId37"/>
    <p:sldId id="292" r:id="rId38"/>
    <p:sldId id="284" r:id="rId39"/>
  </p:sldIdLst>
  <p:sldSz cx="12192000" cy="6858000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A6FA1-80B4-4F5B-96B3-DB5120441BD1}" type="datetimeFigureOut">
              <a:rPr lang="tr-TR" smtClean="0"/>
              <a:t>25.05.17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9C649-7E69-4BFE-9A96-CB02C3D61D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534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370" name="Group 2"/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1863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18637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863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3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63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39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18639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8640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40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40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40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40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640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640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864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1864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8640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18641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18641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221E70-D31A-43D2-9C21-D9D86CF3F10E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73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F97BA-F911-41DA-A888-C4DADB5B4C03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8873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88D53-E029-40D8-957C-8CE93B3B1C4E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244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3E635-AB39-4162-AABE-0265AD7F6A5F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396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EDFE5-99D4-4684-85C7-7EAFFF5F2210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6197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0DCE0-5DF3-4504-B957-3BB3A69E692E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510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431BC-7B9D-4496-B95F-932212D57576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3595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4861F-7B8C-43AE-8383-DC2C69AE4AC0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93225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239CA-3B26-4376-AFFF-7084EF75C891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3725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796FB-6F90-45EA-B6DF-18A09427F977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84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FFFFFF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FE90E-A0B8-42AD-BE40-61658933A958}" type="slidenum">
              <a:rPr lang="tr-TR" altLang="tr-TR">
                <a:solidFill>
                  <a:srgbClr val="FFFFFF"/>
                </a:solidFill>
              </a:rPr>
              <a:pPr/>
              <a:t>‹#›</a:t>
            </a:fld>
            <a:endParaRPr lang="tr-TR" alt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6035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5346" name="Group 2"/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1853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18535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853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53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6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6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7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7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7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7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7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grpSp>
          <p:nvGrpSpPr>
            <p:cNvPr id="18537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8537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7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7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7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538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 sz="1800" smtClean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8538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  <p:sp>
          <p:nvSpPr>
            <p:cNvPr id="18538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 sz="1800" smtClean="0">
                <a:solidFill>
                  <a:srgbClr val="FFFFFF"/>
                </a:solidFill>
              </a:endParaRPr>
            </a:p>
          </p:txBody>
        </p:sp>
      </p:grpSp>
      <p:sp>
        <p:nvSpPr>
          <p:cNvPr id="1853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853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 smtClean="0">
              <a:solidFill>
                <a:srgbClr val="FFFFFF"/>
              </a:solidFill>
            </a:endParaRPr>
          </a:p>
        </p:txBody>
      </p:sp>
      <p:sp>
        <p:nvSpPr>
          <p:cNvPr id="1853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 smtClean="0">
              <a:solidFill>
                <a:srgbClr val="FFFFFF"/>
              </a:solidFill>
            </a:endParaRPr>
          </a:p>
        </p:txBody>
      </p:sp>
      <p:sp>
        <p:nvSpPr>
          <p:cNvPr id="1853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8789D8-1559-4992-AC74-247109AF7B5A}" type="slidenum">
              <a:rPr lang="tr-TR" altLang="tr-TR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 smtClean="0">
              <a:solidFill>
                <a:srgbClr val="FFFFFF"/>
              </a:solidFill>
            </a:endParaRPr>
          </a:p>
        </p:txBody>
      </p:sp>
      <p:sp>
        <p:nvSpPr>
          <p:cNvPr id="1853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233461510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2279650" y="2924175"/>
            <a:ext cx="7772400" cy="3240088"/>
          </a:xfrm>
        </p:spPr>
        <p:txBody>
          <a:bodyPr/>
          <a:lstStyle/>
          <a:p>
            <a:r>
              <a:rPr lang="tr-TR" altLang="tr-TR" sz="3600" b="1" dirty="0"/>
              <a:t>ÇALIŞAN ve ÖĞRENCİ MEMNUNİYETİ </a:t>
            </a:r>
            <a:br>
              <a:rPr lang="tr-TR" altLang="tr-TR" sz="3600" b="1" dirty="0"/>
            </a:br>
            <a:r>
              <a:rPr lang="tr-TR" altLang="tr-TR" sz="3600" b="1" dirty="0"/>
              <a:t>ARAŞTIRMASI SONUÇLARI</a:t>
            </a:r>
            <a:br>
              <a:rPr lang="tr-TR" altLang="tr-TR" sz="3600" b="1" dirty="0"/>
            </a:br>
            <a:r>
              <a:rPr lang="tr-TR" altLang="tr-TR" sz="3600" b="1" dirty="0"/>
              <a:t/>
            </a:r>
            <a:br>
              <a:rPr lang="tr-TR" altLang="tr-TR" sz="3600" b="1" dirty="0"/>
            </a:br>
            <a:r>
              <a:rPr lang="tr-TR" altLang="tr-TR" sz="3600" b="1" dirty="0"/>
              <a:t/>
            </a:r>
            <a:br>
              <a:rPr lang="tr-TR" altLang="tr-TR" sz="3600" b="1" dirty="0"/>
            </a:br>
            <a:r>
              <a:rPr lang="tr-TR" altLang="tr-TR" sz="3600" b="1" dirty="0"/>
              <a:t/>
            </a:r>
            <a:br>
              <a:rPr lang="tr-TR" altLang="tr-TR" sz="3600" b="1" dirty="0"/>
            </a:br>
            <a:r>
              <a:rPr lang="tr-TR" altLang="tr-TR" sz="2400" b="1" dirty="0" smtClean="0"/>
              <a:t>NİSAN, 2017</a:t>
            </a:r>
            <a:endParaRPr lang="en-US" altLang="tr-TR" sz="2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71813" y="692151"/>
            <a:ext cx="6477000" cy="1655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>
                <a:latin typeface="Comic Sans MS" panose="030F0702030302020204" pitchFamily="66" charset="0"/>
              </a:rPr>
              <a:t>BAŞKENT ÜNİVERSİTESİ </a:t>
            </a:r>
          </a:p>
          <a:p>
            <a:pPr>
              <a:lnSpc>
                <a:spcPct val="80000"/>
              </a:lnSpc>
            </a:pPr>
            <a:r>
              <a:rPr lang="tr-TR" altLang="tr-TR" sz="1800" b="1">
                <a:latin typeface="Comic Sans MS" panose="030F0702030302020204" pitchFamily="66" charset="0"/>
              </a:rPr>
              <a:t>AKADEMİK DEĞERLENDİRME KOORDİNATÖRLÜĞÜ</a:t>
            </a:r>
          </a:p>
          <a:p>
            <a:pPr>
              <a:lnSpc>
                <a:spcPct val="80000"/>
              </a:lnSpc>
            </a:pP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>
                <a:latin typeface="Comic Sans MS" panose="030F0702030302020204" pitchFamily="66" charset="0"/>
              </a:rPr>
              <a:t>   </a:t>
            </a:r>
          </a:p>
        </p:txBody>
      </p:sp>
      <p:pic>
        <p:nvPicPr>
          <p:cNvPr id="2062" name="Picture 14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7" y="138907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375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83819"/>
              </p:ext>
            </p:extLst>
          </p:nvPr>
        </p:nvGraphicFramePr>
        <p:xfrm>
          <a:off x="1182413" y="1623851"/>
          <a:ext cx="9922191" cy="4669858"/>
        </p:xfrm>
        <a:graphic>
          <a:graphicData uri="http://schemas.openxmlformats.org/drawingml/2006/table">
            <a:tbl>
              <a:tblPr/>
              <a:tblGrid>
                <a:gridCol w="5497991"/>
                <a:gridCol w="2212100"/>
                <a:gridCol w="2212100"/>
              </a:tblGrid>
              <a:tr h="5485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Çalışanların</a:t>
                      </a:r>
                      <a:r>
                        <a:rPr lang="tr-TR" sz="3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Cinsiyete Göre Dağılımı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7740">
                <a:tc>
                  <a:txBody>
                    <a:bodyPr/>
                    <a:lstStyle/>
                    <a:p>
                      <a:pPr algn="l" fontAlgn="ctr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Cinsiyet</a:t>
                      </a:r>
                      <a:r>
                        <a:rPr lang="tr-TR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Sıklık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Yüzde</a:t>
                      </a:r>
                    </a:p>
                    <a:p>
                      <a:pPr algn="ctr" fontAlgn="b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(%)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50">
                <a:tc>
                  <a:txBody>
                    <a:bodyPr/>
                    <a:lstStyle/>
                    <a:p>
                      <a:pPr algn="l" fontAlgn="t"/>
                      <a:r>
                        <a:rPr lang="tr-TR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Erkek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454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49,8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50">
                <a:tc>
                  <a:txBody>
                    <a:bodyPr/>
                    <a:lstStyle/>
                    <a:p>
                      <a:pPr algn="l" fontAlgn="t"/>
                      <a:r>
                        <a:rPr lang="tr-TR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Kadın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457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50,2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550">
                <a:tc>
                  <a:txBody>
                    <a:bodyPr/>
                    <a:lstStyle/>
                    <a:p>
                      <a:pPr algn="l" fontAlgn="t"/>
                      <a:r>
                        <a:rPr lang="tr-TR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59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tr-TR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3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  <a:endParaRPr lang="tr-TR" sz="3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95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6" y="157214"/>
            <a:ext cx="1438781" cy="1103472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13490" y="485378"/>
            <a:ext cx="986921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3200" b="1" dirty="0" smtClean="0">
                <a:latin typeface="Comic Sans MS" panose="030F0702030302020204" pitchFamily="66" charset="0"/>
              </a:rPr>
              <a:t>ÇALIŞANLAR İÇİN TANIMLAYICI BİLGİLER</a:t>
            </a:r>
          </a:p>
        </p:txBody>
      </p:sp>
    </p:spTree>
    <p:extLst>
      <p:ext uri="{BB962C8B-B14F-4D97-AF65-F5344CB8AC3E}">
        <p14:creationId xmlns:p14="http://schemas.microsoft.com/office/powerpoint/2010/main" val="154470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564488"/>
              </p:ext>
            </p:extLst>
          </p:nvPr>
        </p:nvGraphicFramePr>
        <p:xfrm>
          <a:off x="403937" y="1407757"/>
          <a:ext cx="10692431" cy="4688242"/>
        </p:xfrm>
        <a:graphic>
          <a:graphicData uri="http://schemas.openxmlformats.org/drawingml/2006/table">
            <a:tbl>
              <a:tblPr/>
              <a:tblGrid>
                <a:gridCol w="3341614"/>
                <a:gridCol w="4762761"/>
                <a:gridCol w="2588056"/>
              </a:tblGrid>
              <a:tr h="37650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Anketi Dolduran Çalışanların Yaş Dağılımı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43462"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Yaş</a:t>
                      </a:r>
                      <a:r>
                        <a:rPr lang="tr-TR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Aralığı</a:t>
                      </a:r>
                      <a:r>
                        <a:rPr lang="tr-T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Sıklık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Yüzde</a:t>
                      </a:r>
                    </a:p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(%)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09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20-30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213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23,4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09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20-30,</a:t>
                      </a:r>
                      <a:r>
                        <a:rPr lang="tr-TR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31-40</a:t>
                      </a:r>
                      <a:endParaRPr lang="tr-TR" sz="2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09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31-40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333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36,6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47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31-40,41-50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0,2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47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41-50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252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27,7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509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51-60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7,4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47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61-70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47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 ve üzeri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tr-TR" sz="2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  <a:r>
                        <a:rPr lang="tr-T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Genel Toplam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6" y="157214"/>
            <a:ext cx="1137645" cy="872516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13490" y="485378"/>
            <a:ext cx="986921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3200" b="1" dirty="0" smtClean="0">
                <a:latin typeface="Comic Sans MS" panose="030F0702030302020204" pitchFamily="66" charset="0"/>
              </a:rPr>
              <a:t>ÇALIŞANLAR İÇİN TANIMLAYICI BİLGİLER</a:t>
            </a:r>
          </a:p>
        </p:txBody>
      </p:sp>
    </p:spTree>
    <p:extLst>
      <p:ext uri="{BB962C8B-B14F-4D97-AF65-F5344CB8AC3E}">
        <p14:creationId xmlns:p14="http://schemas.microsoft.com/office/powerpoint/2010/main" val="1393108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80031"/>
              </p:ext>
            </p:extLst>
          </p:nvPr>
        </p:nvGraphicFramePr>
        <p:xfrm>
          <a:off x="1192214" y="1218585"/>
          <a:ext cx="9869214" cy="4997005"/>
        </p:xfrm>
        <a:graphic>
          <a:graphicData uri="http://schemas.openxmlformats.org/drawingml/2006/table">
            <a:tbl>
              <a:tblPr/>
              <a:tblGrid>
                <a:gridCol w="3159207"/>
                <a:gridCol w="3174766"/>
                <a:gridCol w="3535241"/>
              </a:tblGrid>
              <a:tr h="66567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Anketi </a:t>
                      </a:r>
                      <a:r>
                        <a:rPr lang="tr-T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Dolduranların Eğitim </a:t>
                      </a:r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Durumlarına</a:t>
                      </a:r>
                      <a:r>
                        <a:rPr lang="tr-TR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Göre Dağılımları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465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Eğitim</a:t>
                      </a:r>
                      <a:r>
                        <a:rPr lang="tr-TR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Durumu</a:t>
                      </a:r>
                      <a:r>
                        <a:rPr lang="tr-T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Sıklık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Yüzde</a:t>
                      </a:r>
                    </a:p>
                    <a:p>
                      <a:pPr algn="ctr" fontAlgn="b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(%)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91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İlk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2,7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91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Orta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5,3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91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Lise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132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14,5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91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Ön</a:t>
                      </a:r>
                      <a:r>
                        <a:rPr lang="tr-TR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Lisans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91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Lisans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152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Yüksek Lisans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19,4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91">
                <a:tc>
                  <a:txBody>
                    <a:bodyPr/>
                    <a:lstStyle/>
                    <a:p>
                      <a:pPr algn="l" fontAlgn="t"/>
                      <a:r>
                        <a:rPr lang="tr-TR" sz="24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Doktora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311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34,1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09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Genel Toplam</a:t>
                      </a:r>
                    </a:p>
                    <a:p>
                      <a:pPr algn="l" fontAlgn="t"/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tr-TR" sz="2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6" y="157214"/>
            <a:ext cx="1438781" cy="1103472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13490" y="485378"/>
            <a:ext cx="986921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3200" b="1" dirty="0" smtClean="0">
                <a:latin typeface="Comic Sans MS" panose="030F0702030302020204" pitchFamily="66" charset="0"/>
              </a:rPr>
              <a:t>ÇALIŞANLAR İÇİN TANIMLAYICI BİLGİLER</a:t>
            </a:r>
          </a:p>
        </p:txBody>
      </p:sp>
    </p:spTree>
    <p:extLst>
      <p:ext uri="{BB962C8B-B14F-4D97-AF65-F5344CB8AC3E}">
        <p14:creationId xmlns:p14="http://schemas.microsoft.com/office/powerpoint/2010/main" val="3543602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831467"/>
              </p:ext>
            </p:extLst>
          </p:nvPr>
        </p:nvGraphicFramePr>
        <p:xfrm>
          <a:off x="546336" y="1394567"/>
          <a:ext cx="10269946" cy="4095961"/>
        </p:xfrm>
        <a:graphic>
          <a:graphicData uri="http://schemas.openxmlformats.org/drawingml/2006/table">
            <a:tbl>
              <a:tblPr/>
              <a:tblGrid>
                <a:gridCol w="3754141"/>
                <a:gridCol w="3754141"/>
                <a:gridCol w="2761664"/>
              </a:tblGrid>
              <a:tr h="48984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Çalışanların Kadrolarına</a:t>
                      </a:r>
                      <a:r>
                        <a:rPr lang="tr-TR" sz="2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Göre Dağılımları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082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Kadro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Sıklık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Yüzde</a:t>
                      </a:r>
                    </a:p>
                    <a:p>
                      <a:pPr algn="ctr" fontAlgn="b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(%)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48">
                <a:tc>
                  <a:txBody>
                    <a:bodyPr/>
                    <a:lstStyle/>
                    <a:p>
                      <a:pPr algn="l" fontAlgn="t"/>
                      <a:r>
                        <a:rPr lang="tr-T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Akademik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524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57,5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48">
                <a:tc>
                  <a:txBody>
                    <a:bodyPr/>
                    <a:lstStyle/>
                    <a:p>
                      <a:pPr algn="l" fontAlgn="t"/>
                      <a:r>
                        <a:rPr lang="tr-T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İdari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313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34,3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48">
                <a:tc>
                  <a:txBody>
                    <a:bodyPr/>
                    <a:lstStyle/>
                    <a:p>
                      <a:pPr algn="l" fontAlgn="t"/>
                      <a:r>
                        <a:rPr lang="tr-T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Diğer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8,2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756">
                <a:tc>
                  <a:txBody>
                    <a:bodyPr/>
                    <a:lstStyle/>
                    <a:p>
                      <a:pPr algn="l" fontAlgn="t"/>
                      <a:r>
                        <a:rPr lang="tr-T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848"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2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6" y="157214"/>
            <a:ext cx="1438781" cy="1103472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13490" y="485378"/>
            <a:ext cx="986921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3200" b="1" dirty="0" smtClean="0">
                <a:latin typeface="Comic Sans MS" panose="030F0702030302020204" pitchFamily="66" charset="0"/>
              </a:rPr>
              <a:t>ÇALIŞANLAR İÇİN TANIMLAYICI BİLGİLER</a:t>
            </a:r>
          </a:p>
        </p:txBody>
      </p:sp>
    </p:spTree>
    <p:extLst>
      <p:ext uri="{BB962C8B-B14F-4D97-AF65-F5344CB8AC3E}">
        <p14:creationId xmlns:p14="http://schemas.microsoft.com/office/powerpoint/2010/main" val="1914491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559710"/>
              </p:ext>
            </p:extLst>
          </p:nvPr>
        </p:nvGraphicFramePr>
        <p:xfrm>
          <a:off x="1529255" y="1623846"/>
          <a:ext cx="9114030" cy="4727525"/>
        </p:xfrm>
        <a:graphic>
          <a:graphicData uri="http://schemas.openxmlformats.org/drawingml/2006/table">
            <a:tbl>
              <a:tblPr/>
              <a:tblGrid>
                <a:gridCol w="3688002"/>
                <a:gridCol w="2713014"/>
                <a:gridCol w="2713014"/>
              </a:tblGrid>
              <a:tr h="65605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Çalışanları Başkent Üniversitesi’nde Çalışma Sürelerine Göre Dağılımı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777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ÇALIŞMA SÜRELERİ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Sıklık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Yüzde</a:t>
                      </a:r>
                    </a:p>
                    <a:p>
                      <a:pPr algn="ctr" fontAlgn="b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(%)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9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1-5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342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40,1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469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6-10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19,1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9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11-15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18,4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989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16-20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161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19,0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9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21-25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3,4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9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Toplam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851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383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Kayıp Değer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97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Genel Toplam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911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6" y="157214"/>
            <a:ext cx="1438781" cy="1103472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13490" y="485378"/>
            <a:ext cx="986921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3200" b="1" dirty="0" smtClean="0">
                <a:latin typeface="Comic Sans MS" panose="030F0702030302020204" pitchFamily="66" charset="0"/>
              </a:rPr>
              <a:t>ÇALIŞANLAR İÇİN TANIMLAYICI BİLGİLER</a:t>
            </a:r>
          </a:p>
        </p:txBody>
      </p:sp>
    </p:spTree>
    <p:extLst>
      <p:ext uri="{BB962C8B-B14F-4D97-AF65-F5344CB8AC3E}">
        <p14:creationId xmlns:p14="http://schemas.microsoft.com/office/powerpoint/2010/main" val="2778724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476281" y="404812"/>
            <a:ext cx="6477000" cy="503237"/>
          </a:xfrm>
        </p:spPr>
        <p:txBody>
          <a:bodyPr>
            <a:normAutofit fontScale="90000"/>
          </a:bodyPr>
          <a:lstStyle/>
          <a:p>
            <a:r>
              <a:rPr lang="tr-TR" altLang="tr-TR" sz="2200" b="1">
                <a:latin typeface="Comic Sans MS" panose="030F0702030302020204" pitchFamily="66" charset="0"/>
              </a:rPr>
              <a:t>ÇALIŞANLAR İÇİN İŞ DOYUMU BOYUTLARI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8003" y="1044138"/>
            <a:ext cx="7056437" cy="5616575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İşin Özellikleri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Çalışma Koşulları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İş Yükü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İş Güvencesi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Ücret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Sosyal Yardım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Yükselme Olanakları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Çalışma Arkadaşları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Yöneticiyle İlişkiler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Yöneticinin Performansı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Üst Yönetimle İlişkiler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Üst Yönetimin Performansı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 dirty="0">
                <a:latin typeface="Arial" panose="020B0604020202020204" pitchFamily="34" charset="0"/>
              </a:rPr>
              <a:t>Kurumla Özdeşleşme</a:t>
            </a:r>
          </a:p>
        </p:txBody>
      </p:sp>
      <p:pic>
        <p:nvPicPr>
          <p:cNvPr id="251908" name="Picture 4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20" y="103188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596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9150" y="333376"/>
            <a:ext cx="6477000" cy="790575"/>
          </a:xfrm>
        </p:spPr>
        <p:txBody>
          <a:bodyPr/>
          <a:lstStyle/>
          <a:p>
            <a:r>
              <a:rPr lang="tr-TR" altLang="tr-TR" sz="2800" b="1" dirty="0">
                <a:latin typeface="Comic Sans MS" panose="030F0702030302020204" pitchFamily="66" charset="0"/>
              </a:rPr>
              <a:t>ARAŞTIRMANIN </a:t>
            </a:r>
            <a:r>
              <a:rPr lang="tr-TR" altLang="tr-TR" sz="2800" b="1" dirty="0" smtClean="0">
                <a:latin typeface="Comic Sans MS" panose="030F0702030302020204" pitchFamily="66" charset="0"/>
              </a:rPr>
              <a:t>BULGULARI (2009)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253955" name="Picture 3" descr="baskent_amblem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89" y="17464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39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999162"/>
              </p:ext>
            </p:extLst>
          </p:nvPr>
        </p:nvGraphicFramePr>
        <p:xfrm>
          <a:off x="932191" y="1410304"/>
          <a:ext cx="10450512" cy="505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Grafik" r:id="rId4" imgW="7896225" imgH="4295648" progId="Excel.Chart.8">
                  <p:embed/>
                </p:oleObj>
              </mc:Choice>
              <mc:Fallback>
                <p:oleObj name="Grafik" r:id="rId4" imgW="7896225" imgH="429564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191" y="1410304"/>
                        <a:ext cx="10450512" cy="505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01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59150" y="333376"/>
            <a:ext cx="6477000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ARAŞTIRMANIN BULGULARI (2014)</a:t>
            </a:r>
          </a:p>
        </p:txBody>
      </p:sp>
      <p:pic>
        <p:nvPicPr>
          <p:cNvPr id="8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89" y="17464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05" y="1258345"/>
            <a:ext cx="11363653" cy="529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8488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359150" y="333376"/>
            <a:ext cx="6477000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ARAŞTIRMANIN BULGULARI (2017)</a:t>
            </a:r>
          </a:p>
        </p:txBody>
      </p:sp>
      <p:pic>
        <p:nvPicPr>
          <p:cNvPr id="8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89" y="17464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888" y="1299949"/>
            <a:ext cx="9108213" cy="52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0327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160923"/>
              </p:ext>
            </p:extLst>
          </p:nvPr>
        </p:nvGraphicFramePr>
        <p:xfrm>
          <a:off x="226497" y="1538546"/>
          <a:ext cx="11500880" cy="1949163"/>
        </p:xfrm>
        <a:graphic>
          <a:graphicData uri="http://schemas.openxmlformats.org/drawingml/2006/table">
            <a:tbl>
              <a:tblPr/>
              <a:tblGrid>
                <a:gridCol w="1605082"/>
                <a:gridCol w="3253946"/>
                <a:gridCol w="3237470"/>
                <a:gridCol w="3404382"/>
              </a:tblGrid>
              <a:tr h="47320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 </a:t>
                      </a:r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«Yüksek»</a:t>
                      </a:r>
                      <a: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tr-T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Doyum Düzeyi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5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Yöneticinin Performansı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Kurumla Özdeşleşme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Yükselme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Olanakları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33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Çalışma Arkadaşları </a:t>
                      </a:r>
                      <a:endParaRPr lang="tr-TR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ile </a:t>
                      </a:r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İlişkiler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Çalışma Arkadaşları </a:t>
                      </a:r>
                      <a:endParaRPr lang="tr-TR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ile </a:t>
                      </a:r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İlişkiler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Üst Yönetimin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tr-T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Performansı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76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İş Yükü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Yöneticiyle İlişkiler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Yöneticiyle İlişkiler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683645" y="76565"/>
            <a:ext cx="7720743" cy="136505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400" b="1" dirty="0" smtClean="0">
                <a:latin typeface="Comic Sans MS" panose="030F0702030302020204" pitchFamily="66" charset="0"/>
              </a:rPr>
              <a:t>ARAŞTIRMANIN BULGULARI KARŞILAŞTIRMALARI </a:t>
            </a:r>
          </a:p>
          <a:p>
            <a:r>
              <a:rPr lang="tr-TR" altLang="tr-TR" sz="2400" b="1" dirty="0" smtClean="0">
                <a:latin typeface="Comic Sans MS" panose="030F0702030302020204" pitchFamily="66" charset="0"/>
              </a:rPr>
              <a:t>(2009-2014-2017)</a:t>
            </a:r>
            <a:endParaRPr lang="tr-TR" altLang="tr-TR" sz="24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89" y="17464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162256"/>
              </p:ext>
            </p:extLst>
          </p:nvPr>
        </p:nvGraphicFramePr>
        <p:xfrm>
          <a:off x="271849" y="3787604"/>
          <a:ext cx="11541210" cy="1562100"/>
        </p:xfrm>
        <a:graphic>
          <a:graphicData uri="http://schemas.openxmlformats.org/drawingml/2006/table">
            <a:tbl>
              <a:tblPr/>
              <a:tblGrid>
                <a:gridCol w="1993556"/>
                <a:gridCol w="2625766"/>
                <a:gridCol w="3963070"/>
                <a:gridCol w="2958818"/>
              </a:tblGrid>
              <a:tr h="4795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 </a:t>
                      </a:r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«</a:t>
                      </a:r>
                      <a:r>
                        <a:rPr lang="tr-TR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Düşük»</a:t>
                      </a:r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Doyum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Düzeyi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Kurumla Özdeşleşme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Sosyal Yardım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İş Yükü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Ücret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Yükselme Olanakları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Sosyal Yardım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Yükselme Olanakları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Üst Yönetimle İlişkiler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İş Güvencesi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Düz Ok Bağlayıcısı 8"/>
          <p:cNvCxnSpPr/>
          <p:nvPr/>
        </p:nvCxnSpPr>
        <p:spPr>
          <a:xfrm>
            <a:off x="8043219" y="4707666"/>
            <a:ext cx="1787611" cy="3295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7578810" y="2480875"/>
            <a:ext cx="1227438" cy="2226791"/>
          </a:xfrm>
          <a:prstGeom prst="straightConnector1">
            <a:avLst/>
          </a:prstGeom>
          <a:ln w="476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 flipV="1">
            <a:off x="4306587" y="2501728"/>
            <a:ext cx="1262191" cy="1845018"/>
          </a:xfrm>
          <a:prstGeom prst="straightConnector1">
            <a:avLst/>
          </a:prstGeom>
          <a:ln w="4762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 flipV="1">
            <a:off x="4594654" y="4975654"/>
            <a:ext cx="1204784" cy="3619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 flipV="1">
            <a:off x="7801232" y="2557173"/>
            <a:ext cx="1352036" cy="2220773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2467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7" y="138907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1213945" y="138907"/>
            <a:ext cx="925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GENEL DEĞERLENDİRME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371977" y="1245394"/>
            <a:ext cx="1136693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600" b="1" dirty="0" smtClean="0"/>
              <a:t>ARAŞTIRMANIN YÖNTEMİ ve ÖRNEKLEMİ</a:t>
            </a:r>
          </a:p>
          <a:p>
            <a:pPr algn="just"/>
            <a:endParaRPr lang="tr-TR" sz="2600" dirty="0"/>
          </a:p>
          <a:p>
            <a:pPr marL="285750" indent="-285750" algn="just">
              <a:buFontTx/>
              <a:buChar char="-"/>
            </a:pPr>
            <a:r>
              <a:rPr lang="tr-TR" sz="2600" dirty="0" smtClean="0"/>
              <a:t>Araştırmanın verileri anket yöntemi le elde edilmiştir.</a:t>
            </a:r>
          </a:p>
          <a:p>
            <a:pPr marL="285750" indent="-285750" algn="just">
              <a:buFontTx/>
              <a:buChar char="-"/>
            </a:pPr>
            <a:endParaRPr lang="tr-TR" sz="2600" dirty="0" smtClean="0"/>
          </a:p>
          <a:p>
            <a:pPr marL="285750" indent="-285750" algn="just">
              <a:buFontTx/>
              <a:buChar char="-"/>
            </a:pPr>
            <a:r>
              <a:rPr lang="tr-TR" sz="2600" dirty="0" smtClean="0"/>
              <a:t>Hem çalışanlara, hem de öğrencilere yönelik tasarlanan soru formu internet ortamında hazırlanmış ve elektronik posta yolu ile çalışan ve öğrencilere gönderilmiştir.</a:t>
            </a:r>
          </a:p>
          <a:p>
            <a:pPr algn="just"/>
            <a:endParaRPr lang="tr-TR" sz="2600" dirty="0" smtClean="0"/>
          </a:p>
          <a:p>
            <a:pPr marL="285750" indent="-285750" algn="just">
              <a:buFontTx/>
              <a:buChar char="-"/>
            </a:pPr>
            <a:r>
              <a:rPr lang="tr-TR" sz="2600" dirty="0" smtClean="0"/>
              <a:t>Internet tabanlı soru formu çalışanlar için 07 Aralık 2014 – 20 Ocak 2017 tarihleri; öğrenciler için 19 Aralık 2017 – 19 Şubat 2017 tarihleri arasında açık bırakılmış, bu tarihler arasında soru formları doldurulmuş ve belirtilen günlerden sonra soru formunu doldurma işlemi bitirilmiştir.</a:t>
            </a:r>
          </a:p>
        </p:txBody>
      </p:sp>
    </p:spTree>
    <p:extLst>
      <p:ext uri="{BB962C8B-B14F-4D97-AF65-F5344CB8AC3E}">
        <p14:creationId xmlns:p14="http://schemas.microsoft.com/office/powerpoint/2010/main" val="100359777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9150" y="333376"/>
            <a:ext cx="6477000" cy="790575"/>
          </a:xfrm>
        </p:spPr>
        <p:txBody>
          <a:bodyPr/>
          <a:lstStyle/>
          <a:p>
            <a:r>
              <a:rPr lang="tr-TR" altLang="tr-TR" sz="2800" b="1" dirty="0">
                <a:latin typeface="Comic Sans MS" panose="030F0702030302020204" pitchFamily="66" charset="0"/>
              </a:rPr>
              <a:t>ARAŞTIRMANIN </a:t>
            </a:r>
            <a:r>
              <a:rPr lang="tr-TR" altLang="tr-TR" sz="2800" b="1" dirty="0" smtClean="0">
                <a:latin typeface="Comic Sans MS" panose="030F0702030302020204" pitchFamily="66" charset="0"/>
              </a:rPr>
              <a:t>BULGULARI</a:t>
            </a:r>
            <a:br>
              <a:rPr lang="tr-TR" altLang="tr-TR" sz="2800" b="1" dirty="0" smtClean="0">
                <a:latin typeface="Comic Sans MS" panose="030F0702030302020204" pitchFamily="66" charset="0"/>
              </a:rPr>
            </a:br>
            <a:r>
              <a:rPr lang="tr-TR" altLang="tr-TR" sz="2800" b="1" dirty="0" smtClean="0">
                <a:latin typeface="Comic Sans MS" panose="030F0702030302020204" pitchFamily="66" charset="0"/>
              </a:rPr>
              <a:t>2009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254979" name="Picture 3" descr="baskent_amblem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15889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49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643391"/>
              </p:ext>
            </p:extLst>
          </p:nvPr>
        </p:nvGraphicFramePr>
        <p:xfrm>
          <a:off x="599091" y="1412875"/>
          <a:ext cx="10988564" cy="477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Grafik" r:id="rId4" imgW="7848600" imgH="4305402" progId="Excel.Chart.8">
                  <p:embed/>
                </p:oleObj>
              </mc:Choice>
              <mc:Fallback>
                <p:oleObj name="Grafik" r:id="rId4" imgW="7848600" imgH="4305402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091" y="1412875"/>
                        <a:ext cx="10988564" cy="477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3767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365923" y="361404"/>
            <a:ext cx="9221732" cy="92403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ARAŞTIRMANIN BULGULARI</a:t>
            </a:r>
            <a:br>
              <a:rPr lang="tr-TR" altLang="tr-TR" sz="2800" b="1" dirty="0" smtClean="0">
                <a:latin typeface="Comic Sans MS" panose="030F0702030302020204" pitchFamily="66" charset="0"/>
              </a:rPr>
            </a:br>
            <a:r>
              <a:rPr lang="tr-TR" altLang="tr-TR" sz="2800" b="1" dirty="0" smtClean="0">
                <a:latin typeface="Comic Sans MS" panose="030F0702030302020204" pitchFamily="66" charset="0"/>
              </a:rPr>
              <a:t>2014</a:t>
            </a:r>
          </a:p>
        </p:txBody>
      </p:sp>
      <p:pic>
        <p:nvPicPr>
          <p:cNvPr id="9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99" y="178951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172" y="1518166"/>
            <a:ext cx="10744828" cy="502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3272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137" y="1191776"/>
            <a:ext cx="9775616" cy="487951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58615" y="196647"/>
            <a:ext cx="9221732" cy="92403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ARAŞTIRMANIN BULGULARI</a:t>
            </a:r>
            <a:br>
              <a:rPr lang="tr-TR" altLang="tr-TR" sz="2800" b="1" dirty="0" smtClean="0">
                <a:latin typeface="Comic Sans MS" panose="030F0702030302020204" pitchFamily="66" charset="0"/>
              </a:rPr>
            </a:br>
            <a:r>
              <a:rPr lang="tr-TR" altLang="tr-TR" sz="2800" b="1" dirty="0" smtClean="0">
                <a:latin typeface="Comic Sans MS" panose="030F0702030302020204" pitchFamily="66" charset="0"/>
              </a:rPr>
              <a:t>2017</a:t>
            </a:r>
          </a:p>
        </p:txBody>
      </p:sp>
      <p:pic>
        <p:nvPicPr>
          <p:cNvPr id="5" name="Picture 3" descr="baskent_amblem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47" y="105420"/>
            <a:ext cx="1142484" cy="87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37102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37978" y="503294"/>
            <a:ext cx="6477000" cy="790575"/>
          </a:xfrm>
        </p:spPr>
        <p:txBody>
          <a:bodyPr/>
          <a:lstStyle/>
          <a:p>
            <a:r>
              <a:rPr lang="tr-TR" altLang="tr-TR" sz="2800" b="1" dirty="0">
                <a:latin typeface="Comic Sans MS" panose="030F0702030302020204" pitchFamily="66" charset="0"/>
              </a:rPr>
              <a:t>ARAŞTIRMANIN </a:t>
            </a:r>
            <a:r>
              <a:rPr lang="tr-TR" altLang="tr-TR" sz="2800" b="1" dirty="0" smtClean="0">
                <a:latin typeface="Comic Sans MS" panose="030F0702030302020204" pitchFamily="66" charset="0"/>
              </a:rPr>
              <a:t>BULGULARI </a:t>
            </a:r>
            <a:br>
              <a:rPr lang="tr-TR" altLang="tr-TR" sz="2800" b="1" dirty="0" smtClean="0">
                <a:latin typeface="Comic Sans MS" panose="030F0702030302020204" pitchFamily="66" charset="0"/>
              </a:rPr>
            </a:br>
            <a:r>
              <a:rPr lang="tr-TR" altLang="tr-TR" sz="2800" b="1" dirty="0" smtClean="0">
                <a:latin typeface="Comic Sans MS" panose="030F0702030302020204" pitchFamily="66" charset="0"/>
              </a:rPr>
              <a:t>(2009)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256003" name="Picture 3" descr="baskent_amblem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41" y="187382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60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426015"/>
              </p:ext>
            </p:extLst>
          </p:nvPr>
        </p:nvGraphicFramePr>
        <p:xfrm>
          <a:off x="458241" y="1467562"/>
          <a:ext cx="11176711" cy="521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Grafik" r:id="rId4" imgW="7791450" imgH="3971747" progId="Excel.Chart.8">
                  <p:embed/>
                </p:oleObj>
              </mc:Choice>
              <mc:Fallback>
                <p:oleObj name="Grafik" r:id="rId4" imgW="7791450" imgH="397174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241" y="1467562"/>
                        <a:ext cx="11176711" cy="5211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817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079" y="1518163"/>
            <a:ext cx="10970762" cy="5119119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390682" y="471762"/>
            <a:ext cx="6477000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ARAŞTIRMANIN BULGULARI </a:t>
            </a:r>
            <a:br>
              <a:rPr lang="tr-TR" altLang="tr-TR" sz="2800" b="1" dirty="0" smtClean="0">
                <a:latin typeface="Comic Sans MS" panose="030F0702030302020204" pitchFamily="66" charset="0"/>
              </a:rPr>
            </a:br>
            <a:r>
              <a:rPr lang="tr-TR" altLang="tr-TR" sz="2800" b="1" dirty="0" smtClean="0">
                <a:latin typeface="Comic Sans MS" panose="030F0702030302020204" pitchFamily="66" charset="0"/>
              </a:rPr>
              <a:t>(2014)</a:t>
            </a:r>
          </a:p>
        </p:txBody>
      </p:sp>
      <p:pic>
        <p:nvPicPr>
          <p:cNvPr id="7" name="Picture 3" descr="baskent_amblem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45" y="155850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27613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390682" y="471762"/>
            <a:ext cx="6477000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ARAŞTIRMANIN BULGULARI </a:t>
            </a:r>
            <a:br>
              <a:rPr lang="tr-TR" altLang="tr-TR" sz="2800" b="1" dirty="0" smtClean="0">
                <a:latin typeface="Comic Sans MS" panose="030F0702030302020204" pitchFamily="66" charset="0"/>
              </a:rPr>
            </a:br>
            <a:r>
              <a:rPr lang="tr-TR" altLang="tr-TR" sz="2800" b="1" dirty="0" smtClean="0">
                <a:latin typeface="Comic Sans MS" panose="030F0702030302020204" pitchFamily="66" charset="0"/>
              </a:rPr>
              <a:t>(2017)</a:t>
            </a:r>
          </a:p>
        </p:txBody>
      </p:sp>
      <p:pic>
        <p:nvPicPr>
          <p:cNvPr id="3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38" y="189470"/>
            <a:ext cx="1256756" cy="96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768" y="1690684"/>
            <a:ext cx="9555892" cy="441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21056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3613" y="260351"/>
            <a:ext cx="6477000" cy="790575"/>
          </a:xfrm>
        </p:spPr>
        <p:txBody>
          <a:bodyPr/>
          <a:lstStyle/>
          <a:p>
            <a:r>
              <a:rPr lang="tr-TR" altLang="tr-TR" sz="3200" b="1" dirty="0">
                <a:latin typeface="Comic Sans MS" panose="030F0702030302020204" pitchFamily="66" charset="0"/>
              </a:rPr>
              <a:t>SONUÇ (ÇALIŞAN)</a:t>
            </a:r>
          </a:p>
        </p:txBody>
      </p:sp>
      <p:pic>
        <p:nvPicPr>
          <p:cNvPr id="257027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1" y="260351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703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855913" y="1196975"/>
            <a:ext cx="6697662" cy="518318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dirty="0">
                <a:latin typeface="Arial" panose="020B0604020202020204" pitchFamily="34" charset="0"/>
              </a:rPr>
              <a:t>	Memnuniyet Düzeyi (Genel)</a:t>
            </a:r>
          </a:p>
          <a:p>
            <a:pPr>
              <a:lnSpc>
                <a:spcPct val="80000"/>
              </a:lnSpc>
            </a:pPr>
            <a:endParaRPr lang="tr-TR" altLang="tr-TR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tr-TR" altLang="tr-TR" sz="3600" dirty="0">
                <a:latin typeface="Arial" panose="020B0604020202020204" pitchFamily="34" charset="0"/>
              </a:rPr>
              <a:t> 2009 yılı</a:t>
            </a:r>
          </a:p>
          <a:p>
            <a:pPr>
              <a:lnSpc>
                <a:spcPct val="80000"/>
              </a:lnSpc>
            </a:pPr>
            <a:r>
              <a:rPr lang="tr-TR" altLang="tr-TR" sz="3600" dirty="0">
                <a:solidFill>
                  <a:srgbClr val="FF9900"/>
                </a:solidFill>
                <a:latin typeface="Arial" panose="020B0604020202020204" pitchFamily="34" charset="0"/>
              </a:rPr>
              <a:t> % 63,37</a:t>
            </a:r>
          </a:p>
          <a:p>
            <a:pPr>
              <a:lnSpc>
                <a:spcPct val="80000"/>
              </a:lnSpc>
            </a:pPr>
            <a:endParaRPr lang="tr-TR" altLang="tr-TR" sz="3600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tr-TR" altLang="tr-TR" sz="3600" dirty="0">
                <a:latin typeface="Arial" panose="020B0604020202020204" pitchFamily="34" charset="0"/>
              </a:rPr>
              <a:t> 2014 yılı</a:t>
            </a:r>
          </a:p>
          <a:p>
            <a:pPr>
              <a:lnSpc>
                <a:spcPct val="80000"/>
              </a:lnSpc>
            </a:pPr>
            <a:r>
              <a:rPr lang="tr-TR" altLang="tr-TR" sz="3600" dirty="0">
                <a:solidFill>
                  <a:srgbClr val="FF9900"/>
                </a:solidFill>
                <a:latin typeface="Arial" panose="020B0604020202020204" pitchFamily="34" charset="0"/>
              </a:rPr>
              <a:t> % 61,76</a:t>
            </a:r>
          </a:p>
          <a:p>
            <a:pPr>
              <a:lnSpc>
                <a:spcPct val="80000"/>
              </a:lnSpc>
            </a:pPr>
            <a:endParaRPr lang="tr-TR" altLang="tr-TR" sz="3600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tr-TR" altLang="tr-TR" sz="3600" dirty="0" smtClean="0">
                <a:latin typeface="Arial" panose="020B0604020202020204" pitchFamily="34" charset="0"/>
              </a:rPr>
              <a:t>2017 yılı</a:t>
            </a:r>
          </a:p>
          <a:p>
            <a:pPr>
              <a:lnSpc>
                <a:spcPct val="80000"/>
              </a:lnSpc>
            </a:pPr>
            <a:r>
              <a:rPr lang="tr-TR" altLang="tr-TR" sz="3600" dirty="0" smtClean="0">
                <a:solidFill>
                  <a:srgbClr val="FFC000"/>
                </a:solidFill>
                <a:latin typeface="Arial" panose="020B0604020202020204" pitchFamily="34" charset="0"/>
              </a:rPr>
              <a:t>%75,36 </a:t>
            </a:r>
          </a:p>
        </p:txBody>
      </p:sp>
    </p:spTree>
    <p:extLst>
      <p:ext uri="{BB962C8B-B14F-4D97-AF65-F5344CB8AC3E}">
        <p14:creationId xmlns:p14="http://schemas.microsoft.com/office/powerpoint/2010/main" val="3699859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6" y="157214"/>
            <a:ext cx="1438781" cy="1103472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01180" y="1856978"/>
            <a:ext cx="986921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6000" b="1" dirty="0" smtClean="0">
                <a:latin typeface="Comic Sans MS" panose="030F0702030302020204" pitchFamily="66" charset="0"/>
              </a:rPr>
              <a:t>ÖĞRENCİLER İÇİN </a:t>
            </a:r>
          </a:p>
          <a:p>
            <a:r>
              <a:rPr lang="tr-TR" altLang="tr-TR" sz="6000" b="1" dirty="0" smtClean="0">
                <a:latin typeface="Comic Sans MS" panose="030F0702030302020204" pitchFamily="66" charset="0"/>
              </a:rPr>
              <a:t>TANIMLAYICI BİLGİLER ve </a:t>
            </a:r>
          </a:p>
          <a:p>
            <a:r>
              <a:rPr lang="tr-TR" altLang="tr-TR" sz="6000" b="1" dirty="0" smtClean="0">
                <a:latin typeface="Comic Sans MS" panose="030F0702030302020204" pitchFamily="66" charset="0"/>
              </a:rPr>
              <a:t>ANALİZLER</a:t>
            </a:r>
          </a:p>
        </p:txBody>
      </p:sp>
    </p:spTree>
    <p:extLst>
      <p:ext uri="{BB962C8B-B14F-4D97-AF65-F5344CB8AC3E}">
        <p14:creationId xmlns:p14="http://schemas.microsoft.com/office/powerpoint/2010/main" val="314996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71964"/>
              </p:ext>
            </p:extLst>
          </p:nvPr>
        </p:nvGraphicFramePr>
        <p:xfrm>
          <a:off x="720434" y="1892589"/>
          <a:ext cx="10425360" cy="4491734"/>
        </p:xfrm>
        <a:graphic>
          <a:graphicData uri="http://schemas.openxmlformats.org/drawingml/2006/table">
            <a:tbl>
              <a:tblPr/>
              <a:tblGrid>
                <a:gridCol w="3475120"/>
                <a:gridCol w="3475120"/>
                <a:gridCol w="3475120"/>
              </a:tblGrid>
              <a:tr h="13564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Ankete Katılan Öğrencilerin Cinsiyet Dağılımı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171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Cinsiyet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Sıklık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Yüzde</a:t>
                      </a:r>
                      <a:br>
                        <a:rPr lang="tr-TR" sz="3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tr-TR" sz="3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6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Erkek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343</a:t>
                      </a:r>
                      <a:endParaRPr lang="tr-TR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33,1</a:t>
                      </a:r>
                      <a:endParaRPr lang="tr-TR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16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Kız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693</a:t>
                      </a:r>
                      <a:endParaRPr lang="tr-TR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66,9</a:t>
                      </a:r>
                      <a:endParaRPr lang="tr-TR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4770">
                <a:tc>
                  <a:txBody>
                    <a:bodyPr/>
                    <a:lstStyle/>
                    <a:p>
                      <a:pPr algn="l" fontAlgn="ctr"/>
                      <a:r>
                        <a:rPr lang="tr-TR" sz="3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1036</a:t>
                      </a:r>
                      <a:endParaRPr lang="tr-TR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tr-TR" sz="3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811896" y="478848"/>
            <a:ext cx="6477000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3600" b="1" smtClean="0">
                <a:latin typeface="Comic Sans MS" panose="030F0702030302020204" pitchFamily="66" charset="0"/>
              </a:rPr>
              <a:t>ÖĞRENCİLER İÇİN </a:t>
            </a:r>
            <a:br>
              <a:rPr lang="tr-TR" altLang="tr-TR" sz="3600" b="1" smtClean="0">
                <a:latin typeface="Comic Sans MS" panose="030F0702030302020204" pitchFamily="66" charset="0"/>
              </a:rPr>
            </a:br>
            <a:r>
              <a:rPr lang="tr-TR" altLang="tr-TR" sz="3600" b="1" smtClean="0">
                <a:latin typeface="Comic Sans MS" panose="030F0702030302020204" pitchFamily="66" charset="0"/>
              </a:rPr>
              <a:t>TANIMLAYICI BİLGİLER</a:t>
            </a:r>
            <a:endParaRPr lang="tr-TR" altLang="tr-TR" sz="36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41" y="320891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003150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6931" y="226372"/>
            <a:ext cx="9562524" cy="790575"/>
          </a:xfrm>
        </p:spPr>
        <p:txBody>
          <a:bodyPr/>
          <a:lstStyle/>
          <a:p>
            <a:r>
              <a:rPr lang="tr-TR" altLang="tr-TR" sz="2800" b="1" dirty="0" smtClean="0">
                <a:latin typeface="Comic Sans MS" panose="030F0702030302020204" pitchFamily="66" charset="0"/>
              </a:rPr>
              <a:t>ÖĞRENCİ MEMNUNİYET DÜZEYLERİ (2009)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265219" name="Picture 3" descr="baskent_amblem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68" y="0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5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194109"/>
              </p:ext>
            </p:extLst>
          </p:nvPr>
        </p:nvGraphicFramePr>
        <p:xfrm>
          <a:off x="1716188" y="1016947"/>
          <a:ext cx="9281326" cy="56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0" name="Grafik" r:id="rId4" imgW="8639175" imgH="4733747" progId="Excel.Chart.8">
                  <p:embed/>
                </p:oleObj>
              </mc:Choice>
              <mc:Fallback>
                <p:oleObj name="Grafik" r:id="rId4" imgW="8639175" imgH="473374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188" y="1016947"/>
                        <a:ext cx="9281326" cy="56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121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71977" y="1492158"/>
            <a:ext cx="112986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tr-TR" sz="3600" dirty="0"/>
              <a:t>Hem çalışan hem de öğrencilere yönelik veri girişleri denetlenmiş ve gerekli veri temizliği yapılmıştır. Yapılan düzenlemeler sonunda,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sz="3600" dirty="0" smtClean="0">
                <a:solidFill>
                  <a:srgbClr val="FFFF00"/>
                </a:solidFill>
              </a:rPr>
              <a:t>911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smtClean="0">
                <a:solidFill>
                  <a:srgbClr val="FFFF00"/>
                </a:solidFill>
              </a:rPr>
              <a:t>çalışan</a:t>
            </a:r>
            <a:r>
              <a:rPr lang="tr-TR" sz="3600" dirty="0">
                <a:solidFill>
                  <a:srgbClr val="FFFF00"/>
                </a:solidFill>
              </a:rPr>
              <a:t>; </a:t>
            </a:r>
            <a:r>
              <a:rPr lang="tr-TR" sz="3600" dirty="0" smtClean="0">
                <a:solidFill>
                  <a:srgbClr val="FFFF00"/>
                </a:solidFill>
              </a:rPr>
              <a:t>1036 öğrenci</a:t>
            </a:r>
            <a:r>
              <a:rPr lang="tr-TR" sz="3600" b="1" dirty="0" smtClean="0">
                <a:solidFill>
                  <a:srgbClr val="FFFF00"/>
                </a:solidFill>
              </a:rPr>
              <a:t> </a:t>
            </a:r>
            <a:r>
              <a:rPr lang="tr-TR" sz="3600" dirty="0"/>
              <a:t>üzerinden veriler analiz edilmiştir</a:t>
            </a:r>
            <a:r>
              <a:rPr lang="tr-TR" sz="3600" dirty="0" smtClean="0"/>
              <a:t>.</a:t>
            </a:r>
          </a:p>
          <a:p>
            <a:pPr marL="285750" indent="-285750" algn="just">
              <a:buFontTx/>
              <a:buChar char="-"/>
            </a:pPr>
            <a:endParaRPr lang="tr-TR" sz="3600" dirty="0"/>
          </a:p>
          <a:p>
            <a:pPr marL="285750" indent="-285750" algn="just">
              <a:buFontTx/>
              <a:buChar char="-"/>
            </a:pPr>
            <a:r>
              <a:rPr lang="tr-TR" sz="3600" dirty="0" smtClean="0"/>
              <a:t>2014 yılında yapılan araştırma ait analizler </a:t>
            </a:r>
            <a:r>
              <a:rPr lang="tr-TR" sz="3600" dirty="0"/>
              <a:t>914</a:t>
            </a:r>
            <a:r>
              <a:rPr lang="tr-TR" sz="3600" dirty="0" smtClean="0"/>
              <a:t> çalışan, </a:t>
            </a:r>
            <a:r>
              <a:rPr lang="tr-TR" sz="3600" dirty="0"/>
              <a:t>1763</a:t>
            </a:r>
            <a:r>
              <a:rPr lang="tr-TR" sz="3600" dirty="0" smtClean="0"/>
              <a:t> öğrenci üzerinden yapılmıştır.</a:t>
            </a:r>
            <a:endParaRPr lang="tr-TR" sz="36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2049517" y="233500"/>
            <a:ext cx="925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/>
              <a:t>GENEL DEĞERLENDİRME</a:t>
            </a:r>
          </a:p>
        </p:txBody>
      </p:sp>
      <p:pic>
        <p:nvPicPr>
          <p:cNvPr id="6" name="Picture 14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7" y="138907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25946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91" y="1385381"/>
            <a:ext cx="11035632" cy="52197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60472" y="382014"/>
            <a:ext cx="956252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ÖĞRENCİ DOYUM DÜZEYLERİ (2014)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baskent_amblem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09" y="155642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34987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0472" y="382014"/>
            <a:ext cx="956252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ÖĞRENCİ DOYUM DÜZEYLERİ (2017)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378" y="1031860"/>
            <a:ext cx="10415320" cy="5628154"/>
          </a:xfrm>
          <a:prstGeom prst="rect">
            <a:avLst/>
          </a:prstGeom>
        </p:spPr>
      </p:pic>
      <p:pic>
        <p:nvPicPr>
          <p:cNvPr id="5" name="Picture 3" descr="baskent_amblem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7" y="66102"/>
            <a:ext cx="1052138" cy="80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812704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0472" y="382014"/>
            <a:ext cx="956252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ERKEK ÖĞRENCİ DOYUM DÜZEYLERİ (2014)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09" y="155642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06" y="1398961"/>
            <a:ext cx="11191058" cy="5089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887673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621047" y="120214"/>
            <a:ext cx="956252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ERKEK ÖĞRENCİ DOYUM DÜZEYLERİ (2017)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84" y="120214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047" y="910789"/>
            <a:ext cx="9170521" cy="579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46937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0472" y="382014"/>
            <a:ext cx="956252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KIZ ÖĞRENCİ DOYUM DÜZEYLERİ (2014)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09" y="155642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02" y="1398961"/>
            <a:ext cx="11196659" cy="5215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956994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60472" y="382014"/>
            <a:ext cx="956252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KIZ ÖĞRENCİ DOYUM DÜZEYLERİ (2017)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09" y="155642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757" y="1020019"/>
            <a:ext cx="9514701" cy="5585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5631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359150" y="333376"/>
            <a:ext cx="6477000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2800" b="1" dirty="0" smtClean="0">
                <a:latin typeface="Comic Sans MS" panose="030F0702030302020204" pitchFamily="66" charset="0"/>
              </a:rPr>
              <a:t>ÖĞRENCİ ARAŞTIRMANIN BULGULARI KARŞILAŞTIRMALARI</a:t>
            </a:r>
          </a:p>
          <a:p>
            <a:r>
              <a:rPr lang="tr-TR" altLang="tr-TR" sz="2800" b="1" dirty="0" smtClean="0">
                <a:latin typeface="Comic Sans MS" panose="030F0702030302020204" pitchFamily="66" charset="0"/>
              </a:rPr>
              <a:t> (2009-2014-2017)</a:t>
            </a:r>
            <a:endParaRPr lang="tr-TR" altLang="tr-TR" sz="28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89" y="17464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287688"/>
              </p:ext>
            </p:extLst>
          </p:nvPr>
        </p:nvGraphicFramePr>
        <p:xfrm>
          <a:off x="549275" y="1789112"/>
          <a:ext cx="11099801" cy="1649414"/>
        </p:xfrm>
        <a:graphic>
          <a:graphicData uri="http://schemas.openxmlformats.org/drawingml/2006/table">
            <a:tbl>
              <a:tblPr/>
              <a:tblGrid>
                <a:gridCol w="1765877"/>
                <a:gridCol w="3111308"/>
                <a:gridCol w="3111308"/>
                <a:gridCol w="3111308"/>
              </a:tblGrid>
              <a:tr h="659765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 Yüksek </a:t>
                      </a:r>
                      <a:b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Doyum Düzeyi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Öğretim Elemanları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Akademik Takvim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Sağlık Hizmetleri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Akademik Takvim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Öğretim Elemanları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Akademik Takvim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Kampüs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Danışmanlık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Öğretim Elemanları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624705"/>
              </p:ext>
            </p:extLst>
          </p:nvPr>
        </p:nvGraphicFramePr>
        <p:xfrm>
          <a:off x="511174" y="4151310"/>
          <a:ext cx="11128375" cy="1782765"/>
        </p:xfrm>
        <a:graphic>
          <a:graphicData uri="http://schemas.openxmlformats.org/drawingml/2006/table">
            <a:tbl>
              <a:tblPr/>
              <a:tblGrid>
                <a:gridCol w="1770424"/>
                <a:gridCol w="3119317"/>
                <a:gridCol w="3119317"/>
                <a:gridCol w="3119317"/>
              </a:tblGrid>
              <a:tr h="7131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En Düşük</a:t>
                      </a:r>
                      <a:b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Doyum Düzeyi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Kafeterya / Kantin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Barınma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Kafeterya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/ Kantin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Eğitim Destek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Sosyal Kültürel Etkinlikler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Sosyal Kültürel Etkinlikler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55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Öğrenim Bursu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Kafeterya </a:t>
                      </a:r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/ Kantin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İşleri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Düz Ok Bağlayıcısı 10"/>
          <p:cNvCxnSpPr/>
          <p:nvPr/>
        </p:nvCxnSpPr>
        <p:spPr>
          <a:xfrm>
            <a:off x="4849255" y="2680901"/>
            <a:ext cx="1049037" cy="32591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 flipV="1">
            <a:off x="4734955" y="2718486"/>
            <a:ext cx="1204526" cy="305316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4849255" y="5132173"/>
            <a:ext cx="834853" cy="568411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 flipV="1">
            <a:off x="8025971" y="5058032"/>
            <a:ext cx="986224" cy="772298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7963158" y="2680901"/>
            <a:ext cx="1049037" cy="325910"/>
          </a:xfrm>
          <a:prstGeom prst="straightConnector1">
            <a:avLst/>
          </a:prstGeom>
          <a:ln w="412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8025971" y="3006811"/>
            <a:ext cx="986224" cy="255373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18340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87714" y="0"/>
            <a:ext cx="6477000" cy="790575"/>
          </a:xfrm>
        </p:spPr>
        <p:txBody>
          <a:bodyPr/>
          <a:lstStyle/>
          <a:p>
            <a:r>
              <a:rPr lang="tr-TR" altLang="tr-TR" sz="3200" b="1" dirty="0">
                <a:latin typeface="Comic Sans MS" panose="030F0702030302020204" pitchFamily="66" charset="0"/>
              </a:rPr>
              <a:t>SONUÇ (ÖĞRENCİ)</a:t>
            </a:r>
          </a:p>
        </p:txBody>
      </p:sp>
      <p:pic>
        <p:nvPicPr>
          <p:cNvPr id="266243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15889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4178" y="790575"/>
            <a:ext cx="11190514" cy="7119711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800" dirty="0">
                <a:latin typeface="Arial" panose="020B0604020202020204" pitchFamily="34" charset="0"/>
              </a:rPr>
              <a:t>	Memnuniyet Düzeyi (Genel)</a:t>
            </a:r>
          </a:p>
          <a:p>
            <a:pPr>
              <a:lnSpc>
                <a:spcPct val="80000"/>
              </a:lnSpc>
            </a:pPr>
            <a:endParaRPr lang="tr-TR" altLang="tr-TR" sz="2800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tr-TR" altLang="tr-TR" sz="2800" dirty="0">
                <a:latin typeface="Arial" panose="020B0604020202020204" pitchFamily="34" charset="0"/>
              </a:rPr>
              <a:t> </a:t>
            </a:r>
            <a:r>
              <a:rPr lang="tr-TR" altLang="tr-TR" sz="2800" dirty="0" smtClean="0">
                <a:latin typeface="Arial" panose="020B0604020202020204" pitchFamily="34" charset="0"/>
              </a:rPr>
              <a:t>2009 </a:t>
            </a:r>
            <a:r>
              <a:rPr lang="tr-TR" altLang="tr-TR" sz="2800" dirty="0">
                <a:latin typeface="Arial" panose="020B0604020202020204" pitchFamily="34" charset="0"/>
              </a:rPr>
              <a:t>yılı</a:t>
            </a:r>
          </a:p>
          <a:p>
            <a:pPr>
              <a:lnSpc>
                <a:spcPct val="80000"/>
              </a:lnSpc>
            </a:pPr>
            <a:endParaRPr lang="tr-TR" altLang="tr-TR" sz="2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800" dirty="0">
                <a:solidFill>
                  <a:srgbClr val="FF9900"/>
                </a:solidFill>
                <a:latin typeface="Arial" panose="020B0604020202020204" pitchFamily="34" charset="0"/>
              </a:rPr>
              <a:t> % </a:t>
            </a:r>
            <a:r>
              <a:rPr lang="tr-TR" altLang="tr-TR" sz="2800" dirty="0" smtClean="0">
                <a:solidFill>
                  <a:srgbClr val="FF9900"/>
                </a:solidFill>
                <a:latin typeface="Arial" panose="020B0604020202020204" pitchFamily="34" charset="0"/>
              </a:rPr>
              <a:t>61</a:t>
            </a:r>
          </a:p>
          <a:p>
            <a:pPr>
              <a:lnSpc>
                <a:spcPct val="80000"/>
              </a:lnSpc>
            </a:pPr>
            <a:endParaRPr lang="tr-TR" altLang="tr-TR" sz="2800" dirty="0" smtClean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n"/>
            </a:pPr>
            <a:r>
              <a:rPr lang="tr-TR" altLang="tr-TR" sz="2800" dirty="0" smtClean="0">
                <a:latin typeface="Arial" panose="020B0604020202020204" pitchFamily="34" charset="0"/>
              </a:rPr>
              <a:t> 2014 </a:t>
            </a:r>
            <a:r>
              <a:rPr lang="tr-TR" altLang="tr-TR" sz="2800" dirty="0">
                <a:latin typeface="Arial" panose="020B0604020202020204" pitchFamily="34" charset="0"/>
              </a:rPr>
              <a:t>yılı</a:t>
            </a:r>
          </a:p>
          <a:p>
            <a:pPr>
              <a:lnSpc>
                <a:spcPct val="80000"/>
              </a:lnSpc>
            </a:pPr>
            <a:endParaRPr lang="tr-TR" altLang="tr-TR" sz="2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800" dirty="0">
                <a:solidFill>
                  <a:srgbClr val="FF9900"/>
                </a:solidFill>
                <a:latin typeface="Arial" panose="020B0604020202020204" pitchFamily="34" charset="0"/>
              </a:rPr>
              <a:t> % </a:t>
            </a:r>
            <a:r>
              <a:rPr lang="tr-TR" altLang="tr-TR" sz="2800" dirty="0" smtClean="0">
                <a:solidFill>
                  <a:srgbClr val="FF9900"/>
                </a:solidFill>
                <a:latin typeface="Arial" panose="020B0604020202020204" pitchFamily="34" charset="0"/>
              </a:rPr>
              <a:t>61</a:t>
            </a:r>
          </a:p>
          <a:p>
            <a:pPr>
              <a:lnSpc>
                <a:spcPct val="80000"/>
              </a:lnSpc>
            </a:pPr>
            <a:endParaRPr lang="tr-TR" altLang="tr-TR" sz="2800" dirty="0" smtClean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800" dirty="0" smtClean="0">
                <a:latin typeface="Arial" panose="020B0604020202020204" pitchFamily="34" charset="0"/>
              </a:rPr>
              <a:t>2017 yılı</a:t>
            </a:r>
          </a:p>
          <a:p>
            <a:pPr>
              <a:lnSpc>
                <a:spcPct val="80000"/>
              </a:lnSpc>
            </a:pPr>
            <a:endParaRPr lang="tr-TR" altLang="tr-TR" sz="28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800" dirty="0" smtClean="0">
                <a:solidFill>
                  <a:srgbClr val="FFC000"/>
                </a:solidFill>
                <a:latin typeface="Arial" panose="020B0604020202020204" pitchFamily="34" charset="0"/>
              </a:rPr>
              <a:t>% 65</a:t>
            </a:r>
            <a:endParaRPr lang="tr-TR" altLang="tr-TR" sz="2800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tr-TR" altLang="tr-TR" sz="2800" dirty="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17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55913" y="4652963"/>
            <a:ext cx="6477000" cy="18716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tr-TR" altLang="tr-TR" sz="1400" b="1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400" b="1" dirty="0">
                <a:latin typeface="Comic Sans MS" panose="030F0702030302020204" pitchFamily="66" charset="0"/>
              </a:rPr>
              <a:t>BAŞKENT ÜNİVERSİTESİ </a:t>
            </a:r>
          </a:p>
          <a:p>
            <a:pPr>
              <a:lnSpc>
                <a:spcPct val="80000"/>
              </a:lnSpc>
            </a:pPr>
            <a:r>
              <a:rPr lang="tr-TR" altLang="tr-TR" sz="1400" b="1" dirty="0">
                <a:latin typeface="Comic Sans MS" panose="030F0702030302020204" pitchFamily="66" charset="0"/>
              </a:rPr>
              <a:t>AKADEMİK DEĞERLENDİRME KOORDİNATÖRLÜĞÜ</a:t>
            </a:r>
          </a:p>
          <a:p>
            <a:pPr>
              <a:lnSpc>
                <a:spcPct val="80000"/>
              </a:lnSpc>
            </a:pPr>
            <a:endParaRPr lang="tr-TR" altLang="tr-TR" sz="1400" b="1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400" b="1" dirty="0">
                <a:latin typeface="Comic Sans MS" panose="030F0702030302020204" pitchFamily="66" charset="0"/>
              </a:rPr>
              <a:t>Prof. Dr. Abdülkadir VAROĞLU</a:t>
            </a:r>
          </a:p>
          <a:p>
            <a:pPr>
              <a:lnSpc>
                <a:spcPct val="80000"/>
              </a:lnSpc>
            </a:pPr>
            <a:r>
              <a:rPr lang="tr-TR" altLang="tr-TR" sz="1400" b="1" dirty="0" smtClean="0">
                <a:latin typeface="Comic Sans MS" panose="030F0702030302020204" pitchFamily="66" charset="0"/>
              </a:rPr>
              <a:t>Doç. Dr. Hakkı Okan YELOĞLU</a:t>
            </a:r>
          </a:p>
          <a:p>
            <a:pPr>
              <a:lnSpc>
                <a:spcPct val="80000"/>
              </a:lnSpc>
            </a:pPr>
            <a:r>
              <a:rPr lang="tr-TR" altLang="tr-TR" sz="1400" b="1" dirty="0" smtClean="0">
                <a:latin typeface="Comic Sans MS" panose="030F0702030302020204" pitchFamily="66" charset="0"/>
              </a:rPr>
              <a:t>Ayça TRABZONLUOĞLU</a:t>
            </a:r>
            <a:endParaRPr lang="tr-TR" altLang="tr-TR" sz="1400" b="1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tr-TR" altLang="tr-TR" sz="1400" b="1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400" b="1" dirty="0">
                <a:latin typeface="Comic Sans MS" panose="030F0702030302020204" pitchFamily="66" charset="0"/>
              </a:rPr>
              <a:t>   </a:t>
            </a:r>
          </a:p>
        </p:txBody>
      </p:sp>
      <p:pic>
        <p:nvPicPr>
          <p:cNvPr id="258051" name="Picture 3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15889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8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424113" y="1341439"/>
            <a:ext cx="7772400" cy="3240087"/>
          </a:xfrm>
        </p:spPr>
        <p:txBody>
          <a:bodyPr/>
          <a:lstStyle/>
          <a:p>
            <a:r>
              <a:rPr lang="tr-TR" altLang="tr-TR" sz="3600" b="1"/>
              <a:t>   TEŞEKKÜRLER…</a:t>
            </a:r>
            <a:br>
              <a:rPr lang="tr-TR" altLang="tr-TR" sz="3600" b="1"/>
            </a:br>
            <a:r>
              <a:rPr lang="tr-TR" altLang="tr-TR" sz="3600" b="1"/>
              <a:t/>
            </a:r>
            <a:br>
              <a:rPr lang="tr-TR" altLang="tr-TR" sz="3600" b="1"/>
            </a:br>
            <a:r>
              <a:rPr lang="tr-TR" altLang="tr-TR" sz="3600" b="1"/>
              <a:t/>
            </a:r>
            <a:br>
              <a:rPr lang="tr-TR" altLang="tr-TR" sz="3600" b="1"/>
            </a:br>
            <a:endParaRPr lang="en-US" altLang="tr-TR" sz="2400" b="1"/>
          </a:p>
        </p:txBody>
      </p:sp>
    </p:spTree>
    <p:extLst>
      <p:ext uri="{BB962C8B-B14F-4D97-AF65-F5344CB8AC3E}">
        <p14:creationId xmlns:p14="http://schemas.microsoft.com/office/powerpoint/2010/main" val="1915724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9150" y="404814"/>
            <a:ext cx="6477000" cy="503237"/>
          </a:xfrm>
        </p:spPr>
        <p:txBody>
          <a:bodyPr/>
          <a:lstStyle/>
          <a:p>
            <a:r>
              <a:rPr lang="tr-TR" altLang="tr-TR" sz="2200" b="1">
                <a:latin typeface="Comic Sans MS" panose="030F0702030302020204" pitchFamily="66" charset="0"/>
              </a:rPr>
              <a:t>ÇALIŞANLAR İÇİN İŞ DOYUMU BOYUTLARI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7714" y="981076"/>
            <a:ext cx="7056437" cy="5616575"/>
          </a:xfrm>
        </p:spPr>
        <p:txBody>
          <a:bodyPr/>
          <a:lstStyle/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İşin Özellikleri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Çalışma Koşulları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İş Yükü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İş Güvencesi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Ücret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Sosyal Yardım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Yükselme Olanakları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Çalışma Arkadaşları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Yöneticiyle İlişkiler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Yöneticinin Performansı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Üst Yönetimle İlişkiler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Üst Yönetimin Performansı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800">
                <a:latin typeface="Arial" panose="020B0604020202020204" pitchFamily="34" charset="0"/>
              </a:rPr>
              <a:t>Kurumla Özdeşleşme</a:t>
            </a:r>
          </a:p>
        </p:txBody>
      </p:sp>
      <p:pic>
        <p:nvPicPr>
          <p:cNvPr id="251908" name="Picture 4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15889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611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9150" y="404814"/>
            <a:ext cx="6477000" cy="503237"/>
          </a:xfrm>
        </p:spPr>
        <p:txBody>
          <a:bodyPr/>
          <a:lstStyle/>
          <a:p>
            <a:r>
              <a:rPr lang="tr-TR" altLang="tr-TR" sz="2200" b="1">
                <a:latin typeface="Comic Sans MS" panose="030F0702030302020204" pitchFamily="66" charset="0"/>
              </a:rPr>
              <a:t>ÖĞRENCİ DOYUMU ÖLÇEĞİ VE BOYUTLARI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87714" y="981076"/>
            <a:ext cx="7056437" cy="5616575"/>
          </a:xfrm>
        </p:spPr>
        <p:txBody>
          <a:bodyPr/>
          <a:lstStyle/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Dersler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Akademik Takvim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Öğretim Elemanları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Danışmanlık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Eğitim Destek Hizmetleri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Kütüphane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Öğrenci İşleri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Sağlık Hizmeti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Yönlendirme Hizmeti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Kafeterya (yemekhane) ve Kantin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Ulaşım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Barınma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Sosyal ve Kültürel Etkinlikler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Kampus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Öğrenim Dili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Öğrenim Bursu</a:t>
            </a:r>
          </a:p>
          <a:p>
            <a:pPr marL="609600" indent="-609600" algn="l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tr-TR" altLang="tr-TR" sz="2100" b="1">
                <a:latin typeface="Arial" panose="020B0604020202020204" pitchFamily="34" charset="0"/>
              </a:rPr>
              <a:t>Üniversitenin İmajı</a:t>
            </a:r>
          </a:p>
        </p:txBody>
      </p:sp>
      <p:pic>
        <p:nvPicPr>
          <p:cNvPr id="260100" name="Picture 4" descr="baskent_amblem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24" y="103188"/>
            <a:ext cx="1439863" cy="11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379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661720"/>
              </p:ext>
            </p:extLst>
          </p:nvPr>
        </p:nvGraphicFramePr>
        <p:xfrm>
          <a:off x="310917" y="1103472"/>
          <a:ext cx="11035957" cy="5626377"/>
        </p:xfrm>
        <a:graphic>
          <a:graphicData uri="http://schemas.openxmlformats.org/drawingml/2006/table">
            <a:tbl>
              <a:tblPr/>
              <a:tblGrid>
                <a:gridCol w="3221993"/>
                <a:gridCol w="7813964"/>
              </a:tblGrid>
              <a:tr h="176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İş Doyumu Boyutu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87" marR="58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Tanımı</a:t>
                      </a:r>
                      <a:endParaRPr lang="tr-T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587" marR="58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İşin Özellikleri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İşin içerdiği niteliklerden (anlamlılık, özerklik, kendini geliştirme, stres…gibi) sağlanan doyum </a:t>
                      </a:r>
                    </a:p>
                  </a:txBody>
                  <a:tcPr marL="58587" marR="585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Çalışma Koşulları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Çalışma koşullarından sağlanan doyum (fiziki koşullar)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İş Yükü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İş yükünden (çalışma saatleri, yoğunluk… gibi)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İş Güvencesi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Sağlanan iş güvencesi ve buna ilişkin uygulamalardan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2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Ücret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Ücret düzeyinden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Sosyal Yardım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Sosyal yardımların düzeyinden ve ilgili uygulamadan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Yükselme Olanakları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Yükselme olanaklarından ve ilgili uygulamalardan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 Çalışma Arkadaşları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Birlikte çalışılan kişilerle ilişkilerden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Yöneticiyle İlişkiler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Yöneticinin tutumlarından sağlanan doyum 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 Yöneticinin Performansı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Yöneticinin, idari performansından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 Üst Yönetimle İlişkiler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Kurumun üst yönetimiyle ilişkilerden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 Üst Yönetimin Performansı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Üst yönetimin idari uygulamalarından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 Kurumla Özdeşleşme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Kuruma ait olma duygusundan sağlanan doyum</a:t>
                      </a:r>
                    </a:p>
                  </a:txBody>
                  <a:tcPr marL="58587" marR="5858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2305537" y="145473"/>
            <a:ext cx="8055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/>
              <a:t>İş Doyumu Ölçeği ve Boyutları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18" y="0"/>
            <a:ext cx="1438781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39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305537" y="145473"/>
            <a:ext cx="9536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/>
              <a:t>Öğrenci </a:t>
            </a:r>
            <a:r>
              <a:rPr lang="tr-TR" sz="3600" b="1" dirty="0"/>
              <a:t>Doyumu Ölçeği ve Boyutları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18" y="0"/>
            <a:ext cx="1438781" cy="1103472"/>
          </a:xfrm>
          <a:prstGeom prst="rect">
            <a:avLst/>
          </a:prstGeom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85715"/>
              </p:ext>
            </p:extLst>
          </p:nvPr>
        </p:nvGraphicFramePr>
        <p:xfrm>
          <a:off x="583189" y="993434"/>
          <a:ext cx="11258933" cy="5572236"/>
        </p:xfrm>
        <a:graphic>
          <a:graphicData uri="http://schemas.openxmlformats.org/drawingml/2006/table">
            <a:tbl>
              <a:tblPr/>
              <a:tblGrid>
                <a:gridCol w="3032847"/>
                <a:gridCol w="8226086"/>
              </a:tblGrid>
              <a:tr h="190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Öğrenci Doyumu Boyutu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Tanımı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Dersler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Verilen derslerin içeriğinden, mesleğe hazırlama, bilgi ve beceri edindirme düzeyinden ve teorik bilgileri uygulama olanaklarından memnun olma derecesi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Akademik Takvim 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Akademik faaliyetlerin programlanmasından (derslerin hafta içindeki dağılımından, dönemlerin başlayış ve bitiş, kayıt ve kayıt yenileme tarihlerinden, tatil günlerinin düzenlenmesinden) memnun olma derecesi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Öğretim Elemanıları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Öğretim elemanlarının performansından (konusuna hakimiyet ve derse katılımı sağlama düzeyinden, ders işleme biçiminden, iletişim kurabilme olanaklarından, başarıyı ölçme biçiminden) memnun olma derecesi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Danışmanlık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Akademik danışmanın performansından (rahatça iletişim kurabilme, bilgilendirme ve yönlendirme düzeyinden) memnun olma derecesi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Eğitim Destek Hizmetleri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Eğitime destek olan bilgisayar kullanma, İnternete ulaşma, uygulama laboratuvarları ve fotokopi hizmetlerinden memnun olma derecesi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Kütüphane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Kütüphanedeki kitap ve dergilerin yeterliliğinden, ödünç verme ve fotokopi hizmetlerinden, bilgisayar olanaklarından ve personelin tutumundan memnun olma derecesi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Öğrenci İşleri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Öğrenci İşlerinin sunduğu hizmetlerden ve personelin tutumundan memnun olma derecesi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 Sağlık Hizmeti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Kampusta sunulan sağlık hizmetlerinin kalitesinden, ulaşabilme olanaklarından ve personelin tutumundan memnun olma derecesi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687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667931"/>
              </p:ext>
            </p:extLst>
          </p:nvPr>
        </p:nvGraphicFramePr>
        <p:xfrm>
          <a:off x="257393" y="1248945"/>
          <a:ext cx="11535084" cy="5334789"/>
        </p:xfrm>
        <a:graphic>
          <a:graphicData uri="http://schemas.openxmlformats.org/drawingml/2006/table">
            <a:tbl>
              <a:tblPr/>
              <a:tblGrid>
                <a:gridCol w="4013965"/>
                <a:gridCol w="7521119"/>
              </a:tblGrid>
              <a:tr h="181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Öğrenci Doyumu Boyutu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Tanımı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Yönlendirme Hizmeti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Psikolojik danışmanlık ve kariyer yönlendirme hizmetlerinden memnun olma derecesi 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8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 Kafeterya (yemekhane) ve Kantin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Kafeteryada sunulan yemeklerin kalitesinden, çeşitliliğinden, fiyatlarından, kafeteryanın temizliğinden ve personelin tutumundan memnun olma derecesi. Kantinde sunulan yiyeceklerin kalitesinden, çeşitliliğinden, fiyatlarından, kantinin temizliğinden ve personelin tutumundan memnun olma derecesi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 Ulaşım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Servis otobüslerinin güzergahlarından, semtlere dağılımından, kalkış saatlerinden, kalitesinden ve personelin tutumundan memnun olma derecesi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 Barınma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Öğrenci yurdunun fiziki koşullarından, temizliğinden, beslenme ve sosyal etkinlik olanaklarından, güvenlik hizmetinden ve personelin tutumundan memnun olma derecesi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 Sosyal ve Kültürel Etkinlikler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Üniversitede sunulan bilimsel, kültürel, ve sportif etkinlik olanaklarından memnun olma derecesi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 Kampus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Kampusun çevre düzenlemesinden, güvenlik hizmetinden, park yeri ve sosyal etkinlik olanaklarından memnun olma derecesi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 Öğrenim Dili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Üniversitenin öğrenim dili politikasından ve yabancı dil öğrenme olanaklarından memnun olma derecesi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 Öğrenim Bursu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Üniversitenin sunduğu öğrenim bursu olanağından memnun olma derecesi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17. Üniversitenin İmajı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Üniversitenin genel imajından ve diğer üniversitelerle karşılaştırmalı imajından memnun olma derecesi</a:t>
                      </a:r>
                    </a:p>
                  </a:txBody>
                  <a:tcPr marL="34971" marR="349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5" y="145473"/>
            <a:ext cx="1438781" cy="1103472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1765210" y="374043"/>
            <a:ext cx="10045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smtClean="0"/>
              <a:t>Öğrenci </a:t>
            </a:r>
            <a:r>
              <a:rPr lang="tr-TR" sz="2800" b="1" dirty="0"/>
              <a:t>Doyumu Ölçeği ve </a:t>
            </a:r>
            <a:r>
              <a:rPr lang="tr-TR" sz="2800" b="1" dirty="0" smtClean="0"/>
              <a:t>Boyutları (Devam)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26564697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6" y="157214"/>
            <a:ext cx="1438781" cy="1103472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01180" y="1856978"/>
            <a:ext cx="9869214" cy="79057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tr-TR" sz="6000" b="1" dirty="0" smtClean="0">
                <a:latin typeface="Comic Sans MS" panose="030F0702030302020204" pitchFamily="66" charset="0"/>
              </a:rPr>
              <a:t>ÇALIŞANLAR İÇİN </a:t>
            </a:r>
          </a:p>
          <a:p>
            <a:r>
              <a:rPr lang="tr-TR" altLang="tr-TR" sz="6000" b="1" dirty="0" smtClean="0">
                <a:latin typeface="Comic Sans MS" panose="030F0702030302020204" pitchFamily="66" charset="0"/>
              </a:rPr>
              <a:t>TANIMLAYICI BİLGİLER ve </a:t>
            </a:r>
          </a:p>
          <a:p>
            <a:r>
              <a:rPr lang="tr-TR" altLang="tr-TR" sz="6000" b="1" dirty="0" smtClean="0">
                <a:latin typeface="Comic Sans MS" panose="030F0702030302020204" pitchFamily="66" charset="0"/>
              </a:rPr>
              <a:t>ANALİZLER</a:t>
            </a:r>
          </a:p>
        </p:txBody>
      </p:sp>
    </p:spTree>
    <p:extLst>
      <p:ext uri="{BB962C8B-B14F-4D97-AF65-F5344CB8AC3E}">
        <p14:creationId xmlns:p14="http://schemas.microsoft.com/office/powerpoint/2010/main" val="3599363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üre">
  <a:themeElements>
    <a:clrScheme name="Kür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Kür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ür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ür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ür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ür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ür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ür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ür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ür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1228</Words>
  <Application>Microsoft Office PowerPoint</Application>
  <PresentationFormat>Geniş ekran</PresentationFormat>
  <Paragraphs>406</Paragraphs>
  <Slides>38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6" baseType="lpstr">
      <vt:lpstr>Arial</vt:lpstr>
      <vt:lpstr>Calibri</vt:lpstr>
      <vt:lpstr>Comic Sans MS</vt:lpstr>
      <vt:lpstr>Times New Roman</vt:lpstr>
      <vt:lpstr>Verdana</vt:lpstr>
      <vt:lpstr>Wingdings</vt:lpstr>
      <vt:lpstr>Küre</vt:lpstr>
      <vt:lpstr>Grafik</vt:lpstr>
      <vt:lpstr>ÇALIŞAN ve ÖĞRENCİ MEMNUNİYETİ  ARAŞTIRMASI SONUÇLARI    NİSAN, 2017</vt:lpstr>
      <vt:lpstr>PowerPoint Sunusu</vt:lpstr>
      <vt:lpstr>PowerPoint Sunusu</vt:lpstr>
      <vt:lpstr>ÇALIŞANLAR İÇİN İŞ DOYUMU BOYUTLARI</vt:lpstr>
      <vt:lpstr>ÖĞRENCİ DOYUMU ÖLÇEĞİ VE BOYUTLARI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ÇALIŞANLAR İÇİN İŞ DOYUMU BOYUTLARI</vt:lpstr>
      <vt:lpstr>ARAŞTIRMANIN BULGULARI (2009)</vt:lpstr>
      <vt:lpstr>PowerPoint Sunusu</vt:lpstr>
      <vt:lpstr>PowerPoint Sunusu</vt:lpstr>
      <vt:lpstr>PowerPoint Sunusu</vt:lpstr>
      <vt:lpstr>ARAŞTIRMANIN BULGULARI 2009</vt:lpstr>
      <vt:lpstr>PowerPoint Sunusu</vt:lpstr>
      <vt:lpstr>PowerPoint Sunusu</vt:lpstr>
      <vt:lpstr>ARAŞTIRMANIN BULGULARI  (2009)</vt:lpstr>
      <vt:lpstr>PowerPoint Sunusu</vt:lpstr>
      <vt:lpstr>PowerPoint Sunusu</vt:lpstr>
      <vt:lpstr>SONUÇ (ÇALIŞAN)</vt:lpstr>
      <vt:lpstr>PowerPoint Sunusu</vt:lpstr>
      <vt:lpstr>PowerPoint Sunusu</vt:lpstr>
      <vt:lpstr>ÖĞRENCİ MEMNUNİYET DÜZEYLERİ (2009)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SONUÇ (ÖĞRENCİ)</vt:lpstr>
      <vt:lpstr>   TEŞEKKÜRLER…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Ayça</cp:lastModifiedBy>
  <cp:revision>71</cp:revision>
  <cp:lastPrinted>2014-10-21T08:48:19Z</cp:lastPrinted>
  <dcterms:created xsi:type="dcterms:W3CDTF">2014-10-19T20:20:04Z</dcterms:created>
  <dcterms:modified xsi:type="dcterms:W3CDTF">2017-05-25T08:28:50Z</dcterms:modified>
</cp:coreProperties>
</file>